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9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7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1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1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1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5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6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6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0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5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B8B72-066E-4C58-A991-70BC3CD7859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35DE8-50E1-4733-9291-2717F4BF0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95726F3-99EB-E7BF-2B9F-61D013D1B93F}"/>
              </a:ext>
            </a:extLst>
          </p:cNvPr>
          <p:cNvSpPr txBox="1">
            <a:spLocks/>
          </p:cNvSpPr>
          <p:nvPr/>
        </p:nvSpPr>
        <p:spPr>
          <a:xfrm>
            <a:off x="2528885" y="2320413"/>
            <a:ext cx="7134225" cy="1714500"/>
          </a:xfrm>
          <a:prstGeom prst="rect">
            <a:avLst/>
          </a:prstGeom>
        </p:spPr>
        <p:txBody>
          <a:bodyPr rtlCol="1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cs typeface="B Titr" pitchFamily="2" charset="-78"/>
            </a:endParaRPr>
          </a:p>
          <a:p>
            <a:pPr algn="ctr">
              <a:defRPr/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عنوان مقاله: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EDA9A8A-945D-A2CA-B868-D45A7E6DC90E}"/>
              </a:ext>
            </a:extLst>
          </p:cNvPr>
          <p:cNvSpPr txBox="1">
            <a:spLocks/>
          </p:cNvSpPr>
          <p:nvPr/>
        </p:nvSpPr>
        <p:spPr bwMode="auto">
          <a:xfrm>
            <a:off x="3589336" y="4492185"/>
            <a:ext cx="50133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>
              <a:spcBef>
                <a:spcPct val="20000"/>
              </a:spcBef>
              <a:buFont typeface="Arial" charset="0"/>
              <a:buNone/>
            </a:pP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itchFamily="2" charset="-78"/>
              </a:rPr>
              <a:t>نویسنده / نويسندگان: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itchFamily="34" charset="0"/>
              <a:cs typeface="B Titr" pitchFamily="2" charset="-78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057B67A-46B6-4059-B187-985C0602DF10}"/>
              </a:ext>
            </a:extLst>
          </p:cNvPr>
          <p:cNvSpPr txBox="1">
            <a:spLocks/>
          </p:cNvSpPr>
          <p:nvPr/>
        </p:nvSpPr>
        <p:spPr bwMode="auto">
          <a:xfrm>
            <a:off x="3708399" y="5309944"/>
            <a:ext cx="50133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>
              <a:spcBef>
                <a:spcPct val="20000"/>
              </a:spcBef>
              <a:buFont typeface="Arial" charset="0"/>
              <a:buNone/>
            </a:pPr>
            <a:r>
              <a:rPr lang="fa-IR" sz="2400" dirty="0">
                <a:latin typeface="Calibri" pitchFamily="34" charset="0"/>
                <a:cs typeface="B Titr" pitchFamily="2" charset="-78"/>
              </a:rPr>
              <a:t>ارائه‌دهنده: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6D86AAA-6177-4E12-855A-5FF3E58530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323782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7E5BAF-0484-1908-93A7-34AB90C9F70B}"/>
              </a:ext>
            </a:extLst>
          </p:cNvPr>
          <p:cNvSpPr/>
          <p:nvPr/>
        </p:nvSpPr>
        <p:spPr>
          <a:xfrm>
            <a:off x="1415958" y="2324223"/>
            <a:ext cx="8856921" cy="83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rtl="1">
              <a:lnSpc>
                <a:spcPct val="150000"/>
              </a:lnSpc>
              <a:defRPr/>
            </a:pPr>
            <a:r>
              <a:rPr lang="ar-SA" sz="35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cs typeface="B Nazanin" panose="00000400000000000000" pitchFamily="2" charset="-78"/>
              </a:rPr>
              <a:t>فرمت و راهنمای تهیه فایل ارائه شفاهی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7741EA-182C-6456-E92B-C3F90C2870B4}"/>
              </a:ext>
            </a:extLst>
          </p:cNvPr>
          <p:cNvSpPr/>
          <p:nvPr/>
        </p:nvSpPr>
        <p:spPr>
          <a:xfrm>
            <a:off x="1314489" y="3411159"/>
            <a:ext cx="89583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اسلایدهای خود را با </a:t>
            </a: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نرم‌افزار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</a:t>
            </a:r>
            <a:r>
              <a:rPr lang="en-US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Power Point 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تهیه نمایید.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برای حفظ یک دستی </a:t>
            </a: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ارائه‌ها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از</a:t>
            </a:r>
            <a:r>
              <a:rPr lang="en-US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Theme 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پیشنهادی فایل نمونه </a:t>
            </a: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پاورپوینت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استفاده نمایید.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در اولین اسلاید می‌بایست عنوان مقاله، نام نویسنده، (نویسندگان)، آرم همایش (در بالا) به صورت مشخص و واضح وجود داشته باشد.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اسلاید‌ها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حتماً </a:t>
            </a: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شماره‌گذاری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شود و حداکثر تعداد </a:t>
            </a:r>
            <a:r>
              <a:rPr lang="fa-IR" altLang="en-US" sz="2000" b="1" dirty="0" err="1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اسلایدها</a:t>
            </a: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 باید 20 اسلاید باشد.</a:t>
            </a:r>
          </a:p>
          <a:p>
            <a:pPr marL="342900" indent="-342900" algn="r" rtl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a-IR" altLang="en-US" sz="2000" b="1" dirty="0">
                <a:solidFill>
                  <a:prstClr val="black"/>
                </a:solidFill>
                <a:latin typeface="Times New Roman "/>
                <a:cs typeface="B Nazanin" panose="00000400000000000000" pitchFamily="2" charset="-78"/>
              </a:rPr>
              <a:t>حداکثر زمان تخصیص داده شده برای ارائه هر مقاله 10 دقیقه می‌باشد.</a:t>
            </a: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9C853A1F-F1D0-4A64-8516-EE643BE45C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209843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7FC798-DD2B-4F9B-0D53-FB0A100906ED}"/>
              </a:ext>
            </a:extLst>
          </p:cNvPr>
          <p:cNvSpPr/>
          <p:nvPr/>
        </p:nvSpPr>
        <p:spPr>
          <a:xfrm>
            <a:off x="2405321" y="1731133"/>
            <a:ext cx="864427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 rtl="1">
              <a:lnSpc>
                <a:spcPct val="150000"/>
              </a:lnSpc>
              <a:defRPr/>
            </a:pPr>
            <a:r>
              <a:rPr lang="ar-SA" sz="35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cs typeface="B Nazanin" panose="00000400000000000000" pitchFamily="2" charset="-78"/>
              </a:rPr>
              <a:t>نوع قلم و فونت ها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26FF73-615A-FBE1-FA1E-ECABB67FA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077584"/>
              </p:ext>
            </p:extLst>
          </p:nvPr>
        </p:nvGraphicFramePr>
        <p:xfrm>
          <a:off x="1738451" y="2736912"/>
          <a:ext cx="8331528" cy="3755247"/>
        </p:xfrm>
        <a:graphic>
          <a:graphicData uri="http://schemas.openxmlformats.org/drawingml/2006/table">
            <a:tbl>
              <a:tblPr rtl="1"/>
              <a:tblGrid>
                <a:gridCol w="1711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1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35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b="1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بخش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اندازه قلم- اسلایدهای فارسی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اندازه قلم- اسلایدهای</a:t>
                      </a:r>
                      <a:r>
                        <a:rPr lang="fa-IR" sz="2000" b="1" baseline="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000" b="1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انگلیسی</a:t>
                      </a:r>
                    </a:p>
                  </a:txBody>
                  <a:tcPr marL="37431" marR="37431" marT="18715" marB="1871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عنوان مقاله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(B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Nazanin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 40)</a:t>
                      </a: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 </a:t>
                      </a:r>
                      <a:r>
                        <a:rPr kumimoji="0" lang="fa-I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نازنین سیاه ۴۰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Times New Roman (Headings) 40 Bold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8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  اطلاعات نویسنده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(B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Nazanin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 18)</a:t>
                      </a:r>
                      <a:r>
                        <a:rPr kumimoji="0" lang="fa-I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 </a:t>
                      </a:r>
                      <a:r>
                        <a:rPr kumimoji="0" lang="fa-I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نازنین سیاه ۱۸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Times New Roman </a:t>
                      </a:r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(Headings) 15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435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B Mitra" panose="00000400000000000000" pitchFamily="2" charset="-78"/>
                        </a:rPr>
                        <a:t>Bold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  عنوان هر اسلاید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(B </a:t>
                      </a:r>
                      <a:r>
                        <a:rPr lang="en-US" sz="1800" dirty="0" err="1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Nazanin</a:t>
                      </a:r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35)</a:t>
                      </a:r>
                      <a:r>
                        <a:rPr lang="fa-IR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20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نازنین سیاه ۳۵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Times New Roman 35 Bold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  متن اسلاید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(B </a:t>
                      </a:r>
                      <a:r>
                        <a:rPr lang="en-US" sz="1800" dirty="0" err="1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Nazanin</a:t>
                      </a:r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en-US" sz="1800" baseline="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24</a:t>
                      </a:r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)</a:t>
                      </a:r>
                      <a:r>
                        <a:rPr lang="fa-IR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20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نازنین سیاه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Times New Roman 22 Bold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27736"/>
                  </a:ext>
                </a:extLst>
              </a:tr>
              <a:tr h="6282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fa-IR" sz="2000" dirty="0">
                          <a:solidFill>
                            <a:schemeClr val="bg1"/>
                          </a:solidFill>
                          <a:effectLst/>
                          <a:cs typeface="B Nazanin" panose="00000400000000000000" pitchFamily="2" charset="-78"/>
                        </a:rPr>
                        <a:t>  متن داخل جداول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988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(B </a:t>
                      </a:r>
                      <a:r>
                        <a:rPr lang="en-US" sz="1800" dirty="0" err="1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Nazanin</a:t>
                      </a:r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20)</a:t>
                      </a:r>
                      <a:r>
                        <a:rPr lang="fa-IR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 </a:t>
                      </a:r>
                      <a:r>
                        <a:rPr lang="fa-IR" sz="20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نازنین معمولی20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0"/>
                      <a:r>
                        <a:rPr lang="en-US" sz="1800" dirty="0">
                          <a:solidFill>
                            <a:srgbClr val="102435"/>
                          </a:solidFill>
                          <a:effectLst/>
                          <a:latin typeface="Times New Roman" panose="02020603050405020304" pitchFamily="18" charset="0"/>
                          <a:cs typeface="B Mitra" panose="00000400000000000000" pitchFamily="2" charset="-78"/>
                        </a:rPr>
                        <a:t>  Times New Roman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B98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E0C7B596-0A7F-4A79-8D94-7518B29F53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8995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58A6E129-85D5-9B44-FB7E-DDAF9F8DE3B9}"/>
              </a:ext>
            </a:extLst>
          </p:cNvPr>
          <p:cNvSpPr txBox="1">
            <a:spLocks/>
          </p:cNvSpPr>
          <p:nvPr/>
        </p:nvSpPr>
        <p:spPr>
          <a:xfrm>
            <a:off x="182880" y="2374265"/>
            <a:ext cx="11663679" cy="4321175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228600" indent="-228600" algn="r" rt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چکیده</a:t>
            </a:r>
          </a:p>
          <a:p>
            <a:pPr marL="228600" indent="-228600" algn="r" rt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مقدمه</a:t>
            </a:r>
          </a:p>
          <a:p>
            <a:pPr marL="228600" indent="-228600" algn="r" rt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روش تحقیق</a:t>
            </a:r>
          </a:p>
          <a:p>
            <a:pPr marL="228600" indent="-228600" algn="r" rt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نتايج و بحث</a:t>
            </a:r>
          </a:p>
          <a:p>
            <a:pPr marL="228600" indent="-228600" algn="r" rtl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نتيجه گيري و پيشنهادات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42959" y="2529840"/>
            <a:ext cx="340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فهرست مطالب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0F8BA9-BA80-4045-8510-E8CC94D08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F557019E-92F6-4D09-9E43-42328031B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2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DDC106-9902-2818-776F-4C3CA9202D96}"/>
              </a:ext>
            </a:extLst>
          </p:cNvPr>
          <p:cNvSpPr txBox="1">
            <a:spLocks/>
          </p:cNvSpPr>
          <p:nvPr/>
        </p:nvSpPr>
        <p:spPr>
          <a:xfrm>
            <a:off x="223520" y="2344683"/>
            <a:ext cx="11775440" cy="4321175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ct val="50000"/>
              </a:spcBef>
              <a:buFont typeface="Wingdings" pitchFamily="2" charset="2"/>
              <a:buChar char="ü"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در این قسمت چکیده تحقیق ارائه می گردد.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4320" y="2692400"/>
            <a:ext cx="27025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چکیده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0D0D9129-72F1-4CE6-9B4E-A551AF9DE1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307823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DDC106-9902-2818-776F-4C3CA9202D96}"/>
              </a:ext>
            </a:extLst>
          </p:cNvPr>
          <p:cNvSpPr txBox="1">
            <a:spLocks/>
          </p:cNvSpPr>
          <p:nvPr/>
        </p:nvSpPr>
        <p:spPr>
          <a:xfrm>
            <a:off x="223520" y="2344683"/>
            <a:ext cx="11775440" cy="4321175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ct val="50000"/>
              </a:spcBef>
              <a:buFont typeface="Wingdings" pitchFamily="2" charset="2"/>
              <a:buChar char="ü"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در این قسمت مقدمه تحقیق ارائه می گردد.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4320" y="2692400"/>
            <a:ext cx="27025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مقدمه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306143DD-CF15-4DA2-A9C5-FE0BB31188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822049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DDC106-9902-2818-776F-4C3CA9202D96}"/>
              </a:ext>
            </a:extLst>
          </p:cNvPr>
          <p:cNvSpPr txBox="1">
            <a:spLocks/>
          </p:cNvSpPr>
          <p:nvPr/>
        </p:nvSpPr>
        <p:spPr>
          <a:xfrm>
            <a:off x="223520" y="2344683"/>
            <a:ext cx="11775440" cy="4321175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ct val="50000"/>
              </a:spcBef>
              <a:buFont typeface="Wingdings" pitchFamily="2" charset="2"/>
              <a:buChar char="ü"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در این قسمت روش تحقیق ارائه می گردد.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4320" y="2692400"/>
            <a:ext cx="27025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روش تحقیق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10BB31AC-A59C-419C-95A3-9917D37BD9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186995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DDC106-9902-2818-776F-4C3CA9202D96}"/>
              </a:ext>
            </a:extLst>
          </p:cNvPr>
          <p:cNvSpPr txBox="1">
            <a:spLocks/>
          </p:cNvSpPr>
          <p:nvPr/>
        </p:nvSpPr>
        <p:spPr>
          <a:xfrm>
            <a:off x="223520" y="2174241"/>
            <a:ext cx="11775440" cy="4491618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ct val="50000"/>
              </a:spcBef>
              <a:buFont typeface="Wingdings" pitchFamily="2" charset="2"/>
              <a:buChar char="ü"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در این قسمت نتایج و بحث تحقیق ارائه می گردد.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64320" y="2692400"/>
            <a:ext cx="270256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نتایج و بحث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10651C4B-5651-4BA8-8E41-60DBDEF204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170915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09DDC106-9902-2818-776F-4C3CA9202D96}"/>
              </a:ext>
            </a:extLst>
          </p:cNvPr>
          <p:cNvSpPr txBox="1">
            <a:spLocks/>
          </p:cNvSpPr>
          <p:nvPr/>
        </p:nvSpPr>
        <p:spPr>
          <a:xfrm>
            <a:off x="223520" y="2344683"/>
            <a:ext cx="11775440" cy="4321175"/>
          </a:xfrm>
          <a:prstGeom prst="rect">
            <a:avLst/>
          </a:prstGeom>
          <a:noFill/>
          <a:ln>
            <a:solidFill>
              <a:srgbClr val="7F7F7F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ct val="50000"/>
              </a:spcBef>
              <a:buFont typeface="Wingdings" pitchFamily="2" charset="2"/>
              <a:buChar char="ü"/>
            </a:pPr>
            <a:r>
              <a:rPr kumimoji="1" lang="fa-IR" altLang="en-US" sz="2400" b="1" dirty="0">
                <a:solidFill>
                  <a:prstClr val="black"/>
                </a:solidFill>
                <a:latin typeface="Times New Roman" pitchFamily="18" charset="0"/>
                <a:cs typeface="B Nazanin" pitchFamily="2" charset="-78"/>
              </a:rPr>
              <a:t>در این قسمت نتیجه گیری و پیشنهادات ارائه می گردد.</a:t>
            </a:r>
            <a:endParaRPr kumimoji="1" lang="fa-IR" altLang="en-US" sz="2400" b="1" dirty="0">
              <a:solidFill>
                <a:prstClr val="black"/>
              </a:solidFill>
              <a:latin typeface="Courier New" pitchFamily="49" charset="0"/>
              <a:cs typeface="B Nazani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1120" y="2529840"/>
            <a:ext cx="419608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500" b="1" dirty="0">
                <a:cs typeface="B Nazanin" panose="00000400000000000000" pitchFamily="2" charset="-78"/>
              </a:rPr>
              <a:t>نتیجه گیری و پیشنهادات</a:t>
            </a:r>
            <a:endParaRPr lang="en-US" sz="3500" b="1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8">
            <a:extLst>
              <a:ext uri="{FF2B5EF4-FFF2-40B4-BE49-F238E27FC236}">
                <a16:creationId xmlns:a16="http://schemas.microsoft.com/office/drawing/2014/main" id="{9E742B6C-C080-4539-976E-89E98B224F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14501"/>
          </a:xfrm>
        </p:spPr>
      </p:pic>
    </p:spTree>
    <p:extLst>
      <p:ext uri="{BB962C8B-B14F-4D97-AF65-F5344CB8AC3E}">
        <p14:creationId xmlns:p14="http://schemas.microsoft.com/office/powerpoint/2010/main" val="203224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272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Times New Roman 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hassanpoor</cp:lastModifiedBy>
  <cp:revision>12</cp:revision>
  <dcterms:created xsi:type="dcterms:W3CDTF">2023-08-29T15:39:34Z</dcterms:created>
  <dcterms:modified xsi:type="dcterms:W3CDTF">2024-04-24T09:24:24Z</dcterms:modified>
</cp:coreProperties>
</file>